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72" r:id="rId4"/>
    <p:sldId id="278" r:id="rId5"/>
    <p:sldId id="277" r:id="rId6"/>
    <p:sldId id="269" r:id="rId7"/>
    <p:sldId id="268" r:id="rId8"/>
    <p:sldId id="270"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3">
          <p15:clr>
            <a:srgbClr val="A4A3A4"/>
          </p15:clr>
        </p15:guide>
        <p15:guide id="2" pos="38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lle Schoffelen" initials="M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0" autoAdjust="0"/>
    <p:restoredTop sz="75965" autoAdjust="0"/>
  </p:normalViewPr>
  <p:slideViewPr>
    <p:cSldViewPr showGuides="1">
      <p:cViewPr varScale="1">
        <p:scale>
          <a:sx n="51" d="100"/>
          <a:sy n="51" d="100"/>
        </p:scale>
        <p:origin x="1308" y="44"/>
      </p:cViewPr>
      <p:guideLst>
        <p:guide orient="horz" pos="1253"/>
        <p:guide pos="38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IPT\Documents\0%20Jeroen\TUe\ESoE\EME30%20Betadidactisch%20ontwerpen\overzicht%20profiele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Vak:</a:t>
            </a:r>
            <a:r>
              <a:rPr lang="en-US" baseline="0"/>
              <a:t> n</a:t>
            </a:r>
            <a:r>
              <a:rPr lang="en-US"/>
              <a:t>atuurkunde</a:t>
            </a:r>
          </a:p>
        </c:rich>
      </c:tx>
      <c:layout>
        <c:manualLayout>
          <c:xMode val="edge"/>
          <c:yMode val="edge"/>
          <c:x val="0.29026377952755916"/>
          <c:y val="1.8518518518518524E-2"/>
        </c:manualLayout>
      </c:layout>
      <c:overlay val="0"/>
    </c:title>
    <c:autoTitleDeleted val="0"/>
    <c:plotArea>
      <c:layout>
        <c:manualLayout>
          <c:layoutTarget val="inner"/>
          <c:xMode val="edge"/>
          <c:yMode val="edge"/>
          <c:x val="0.24678237095363079"/>
          <c:y val="0.12749562554680671"/>
          <c:w val="0.48860258092738418"/>
          <c:h val="0.8143376348789737"/>
        </c:manualLayout>
      </c:layout>
      <c:pieChart>
        <c:varyColors val="1"/>
        <c:ser>
          <c:idx val="0"/>
          <c:order val="0"/>
          <c:tx>
            <c:strRef>
              <c:f>Blad1!$B$23</c:f>
              <c:strCache>
                <c:ptCount val="1"/>
                <c:pt idx="0">
                  <c:v>Natuurkunde</c:v>
                </c:pt>
              </c:strCache>
            </c:strRef>
          </c:tx>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Blad1!$C$22:$Q$22</c:f>
              <c:strCache>
                <c:ptCount val="15"/>
                <c:pt idx="0">
                  <c:v>NT wel</c:v>
                </c:pt>
                <c:pt idx="1">
                  <c:v>NT niet</c:v>
                </c:pt>
                <c:pt idx="2">
                  <c:v>NT misschien</c:v>
                </c:pt>
                <c:pt idx="3">
                  <c:v>NG wel</c:v>
                </c:pt>
                <c:pt idx="4">
                  <c:v>NG niet</c:v>
                </c:pt>
                <c:pt idx="5">
                  <c:v>NG misschien</c:v>
                </c:pt>
                <c:pt idx="6">
                  <c:v>EM wel</c:v>
                </c:pt>
                <c:pt idx="7">
                  <c:v>EM niet</c:v>
                </c:pt>
                <c:pt idx="8">
                  <c:v>EM misschien</c:v>
                </c:pt>
                <c:pt idx="9">
                  <c:v>CM wel</c:v>
                </c:pt>
                <c:pt idx="10">
                  <c:v>CM niet</c:v>
                </c:pt>
                <c:pt idx="11">
                  <c:v>CM misschien</c:v>
                </c:pt>
                <c:pt idx="12">
                  <c:v>Ntb wel</c:v>
                </c:pt>
                <c:pt idx="13">
                  <c:v>Ntb niet</c:v>
                </c:pt>
                <c:pt idx="14">
                  <c:v>Ntb misschien</c:v>
                </c:pt>
              </c:strCache>
            </c:strRef>
          </c:cat>
          <c:val>
            <c:numRef>
              <c:f>Blad1!$C$23:$Q$23</c:f>
              <c:numCache>
                <c:formatCode>General</c:formatCode>
                <c:ptCount val="15"/>
                <c:pt idx="0">
                  <c:v>4</c:v>
                </c:pt>
                <c:pt idx="1">
                  <c:v>0</c:v>
                </c:pt>
                <c:pt idx="2">
                  <c:v>0</c:v>
                </c:pt>
                <c:pt idx="3">
                  <c:v>3</c:v>
                </c:pt>
                <c:pt idx="4">
                  <c:v>0</c:v>
                </c:pt>
                <c:pt idx="5">
                  <c:v>2</c:v>
                </c:pt>
                <c:pt idx="6">
                  <c:v>0</c:v>
                </c:pt>
                <c:pt idx="7">
                  <c:v>6</c:v>
                </c:pt>
                <c:pt idx="8">
                  <c:v>4</c:v>
                </c:pt>
                <c:pt idx="9">
                  <c:v>0</c:v>
                </c:pt>
                <c:pt idx="10">
                  <c:v>2</c:v>
                </c:pt>
                <c:pt idx="11">
                  <c:v>1</c:v>
                </c:pt>
                <c:pt idx="12">
                  <c:v>0</c:v>
                </c:pt>
                <c:pt idx="13">
                  <c:v>1</c:v>
                </c:pt>
                <c:pt idx="14">
                  <c:v>2</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77661176727909054"/>
          <c:y val="5.1593030037911927E-3"/>
          <c:w val="0.20672156605424322"/>
          <c:h val="0.98030657626130058"/>
        </c:manualLayout>
      </c:layout>
      <c:overlay val="0"/>
    </c:legend>
    <c:plotVisOnly val="1"/>
    <c:dispBlanksAs val="zero"/>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0E7D36-57C3-4427-86DE-84F08968D255}" type="datetimeFigureOut">
              <a:rPr lang="nl-NL" smtClean="0"/>
              <a:pPr/>
              <a:t>16-5-2016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12CF5F-03C0-4EF1-AB9C-B5101E3992B3}" type="slidenum">
              <a:rPr lang="nl-NL" smtClean="0"/>
              <a:pPr/>
              <a:t>‹nr.›</a:t>
            </a:fld>
            <a:endParaRPr lang="nl-NL"/>
          </a:p>
        </p:txBody>
      </p:sp>
    </p:spTree>
    <p:extLst>
      <p:ext uri="{BB962C8B-B14F-4D97-AF65-F5344CB8AC3E}">
        <p14:creationId xmlns:p14="http://schemas.microsoft.com/office/powerpoint/2010/main" val="3136516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pPr/>
              <a:t>1</a:t>
            </a:fld>
            <a:endParaRPr lang="nl-NL"/>
          </a:p>
        </p:txBody>
      </p:sp>
    </p:spTree>
    <p:extLst>
      <p:ext uri="{BB962C8B-B14F-4D97-AF65-F5344CB8AC3E}">
        <p14:creationId xmlns:p14="http://schemas.microsoft.com/office/powerpoint/2010/main" val="189609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noProof="0" smtClean="0"/>
              <a:t>Peter sluit</a:t>
            </a:r>
            <a:r>
              <a:rPr lang="nl-NL" baseline="0" noProof="0" smtClean="0"/>
              <a:t> niet goed aan op school. Hij reageert vaak traag op instructies, steekt nooit zijn vinger op als de leraar wat vraagt en kijkt vaak in het schrift of op het blaadje van de jongen die naast hem zit. (Vrij normaal voor een puber in 3HAVO, maar Peter is 6 </a:t>
            </a:r>
            <a:r>
              <a:rPr lang="nl-NL" baseline="0" noProof="0" smtClean="0">
                <a:sym typeface="Wingdings" pitchFamily="2" charset="2"/>
              </a:rPr>
              <a:t></a:t>
            </a:r>
            <a:r>
              <a:rPr lang="nl-NL" baseline="0" noProof="0" smtClean="0"/>
              <a:t>). </a:t>
            </a:r>
          </a:p>
          <a:p>
            <a:r>
              <a:rPr lang="nl-NL" baseline="0" noProof="0" smtClean="0"/>
              <a:t>Na veel overleg, vermoedt de huisarts dat er wellicht iets met zijn gehoor aan de hand is. Peter wordt doorverwezen naar de KNO-arts. </a:t>
            </a:r>
            <a:endParaRPr lang="nl-NL" noProof="0"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pPr/>
              <a:t>2</a:t>
            </a:fld>
            <a:endParaRPr lang="nl-NL"/>
          </a:p>
        </p:txBody>
      </p:sp>
    </p:spTree>
    <p:extLst>
      <p:ext uri="{BB962C8B-B14F-4D97-AF65-F5344CB8AC3E}">
        <p14:creationId xmlns:p14="http://schemas.microsoft.com/office/powerpoint/2010/main" val="4246083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NL" sz="1200" kern="1200" smtClean="0">
                <a:solidFill>
                  <a:schemeClr val="tx1"/>
                </a:solidFill>
                <a:latin typeface="+mn-lt"/>
                <a:ea typeface="+mn-ea"/>
                <a:cs typeface="+mn-cs"/>
              </a:rPr>
              <a:t>KNO-arts (keel-, neus- en oorarts)</a:t>
            </a:r>
          </a:p>
          <a:p>
            <a:pPr lvl="0"/>
            <a:r>
              <a:rPr lang="nl-NL" sz="1200" kern="1200" smtClean="0">
                <a:solidFill>
                  <a:schemeClr val="tx1"/>
                </a:solidFill>
                <a:latin typeface="+mn-lt"/>
                <a:ea typeface="+mn-ea"/>
                <a:cs typeface="+mn-cs"/>
              </a:rPr>
              <a:t>Moet</a:t>
            </a:r>
            <a:r>
              <a:rPr lang="nl-NL" sz="1200" kern="1200" baseline="0" smtClean="0">
                <a:solidFill>
                  <a:schemeClr val="tx1"/>
                </a:solidFill>
                <a:latin typeface="+mn-lt"/>
                <a:ea typeface="+mn-ea"/>
                <a:cs typeface="+mn-cs"/>
              </a:rPr>
              <a:t> lang studeren (11 jaar na VWO), werkt in het ziekenhuis (verdient veel geld </a:t>
            </a:r>
            <a:r>
              <a:rPr lang="nl-NL" sz="1200" kern="1200" baseline="0" smtClean="0">
                <a:solidFill>
                  <a:schemeClr val="tx1"/>
                </a:solidFill>
                <a:latin typeface="+mn-lt"/>
                <a:ea typeface="+mn-ea"/>
                <a:cs typeface="+mn-cs"/>
                <a:sym typeface="Wingdings" pitchFamily="2" charset="2"/>
              </a:rPr>
              <a:t>.)</a:t>
            </a:r>
            <a:endParaRPr lang="nl-NL" sz="1200" kern="1200" baseline="0" smtClean="0">
              <a:solidFill>
                <a:schemeClr val="tx1"/>
              </a:solidFill>
              <a:latin typeface="+mn-lt"/>
              <a:ea typeface="+mn-ea"/>
              <a:cs typeface="+mn-cs"/>
            </a:endParaRPr>
          </a:p>
          <a:p>
            <a:pPr lvl="0"/>
            <a:r>
              <a:rPr lang="nl-NL" sz="1200" kern="1200" smtClean="0">
                <a:solidFill>
                  <a:schemeClr val="tx1"/>
                </a:solidFill>
                <a:latin typeface="+mn-lt"/>
                <a:ea typeface="+mn-ea"/>
                <a:cs typeface="+mn-cs"/>
              </a:rPr>
              <a:t>Goed luisteren naar het probleem,</a:t>
            </a:r>
            <a:r>
              <a:rPr lang="nl-NL" sz="1200" kern="1200" baseline="0" smtClean="0">
                <a:solidFill>
                  <a:schemeClr val="tx1"/>
                </a:solidFill>
                <a:latin typeface="+mn-lt"/>
                <a:ea typeface="+mn-ea"/>
                <a:cs typeface="+mn-cs"/>
              </a:rPr>
              <a:t> p</a:t>
            </a:r>
            <a:r>
              <a:rPr lang="nl-NL" sz="1200" kern="1200" smtClean="0">
                <a:solidFill>
                  <a:schemeClr val="tx1"/>
                </a:solidFill>
                <a:latin typeface="+mn-lt"/>
                <a:ea typeface="+mn-ea"/>
                <a:cs typeface="+mn-cs"/>
              </a:rPr>
              <a:t>atient (en in dit geval zijn ouders)</a:t>
            </a:r>
            <a:r>
              <a:rPr lang="nl-NL" sz="1200" kern="1200" baseline="0" smtClean="0">
                <a:solidFill>
                  <a:schemeClr val="tx1"/>
                </a:solidFill>
                <a:latin typeface="+mn-lt"/>
                <a:ea typeface="+mn-ea"/>
                <a:cs typeface="+mn-cs"/>
              </a:rPr>
              <a:t> gerust stellen (communicatief)</a:t>
            </a:r>
          </a:p>
          <a:p>
            <a:pPr lvl="0"/>
            <a:r>
              <a:rPr lang="nl-NL" sz="1200" kern="1200" baseline="0" smtClean="0">
                <a:solidFill>
                  <a:schemeClr val="tx1"/>
                </a:solidFill>
                <a:latin typeface="+mn-lt"/>
                <a:ea typeface="+mn-ea"/>
                <a:cs typeface="+mn-cs"/>
              </a:rPr>
              <a:t>Medische onderzoeken</a:t>
            </a:r>
            <a:endParaRPr lang="nl-NL" sz="1200" kern="1200" smtClean="0">
              <a:solidFill>
                <a:schemeClr val="tx1"/>
              </a:solidFill>
              <a:latin typeface="+mn-lt"/>
              <a:ea typeface="+mn-ea"/>
              <a:cs typeface="+mn-cs"/>
            </a:endParaRPr>
          </a:p>
          <a:p>
            <a:pPr lvl="0"/>
            <a:endParaRPr lang="nl-NL" sz="1200" kern="1200" smtClean="0">
              <a:solidFill>
                <a:schemeClr val="tx1"/>
              </a:solidFill>
              <a:latin typeface="+mn-lt"/>
              <a:ea typeface="+mn-ea"/>
              <a:cs typeface="+mn-cs"/>
            </a:endParaRPr>
          </a:p>
          <a:p>
            <a:pPr lvl="0"/>
            <a:r>
              <a:rPr lang="nl-NL" sz="1200" kern="1200" smtClean="0">
                <a:solidFill>
                  <a:schemeClr val="tx1"/>
                </a:solidFill>
                <a:latin typeface="+mn-lt"/>
                <a:ea typeface="+mn-ea"/>
                <a:cs typeface="+mn-cs"/>
              </a:rPr>
              <a:t>In eerste instantie doet de arts onderzoek naar de reden van het hoorprobleem van Peter. Hij kijkt in de oren en onderzoekt dan o.a. de gehoorgang en het trommelvlies en komt tot de conclusie dat hij het probleem van Peter niet kan oplossen d.m.v. medische behandeling. Hij verwijst Peter door naar de audiometrist.</a:t>
            </a:r>
            <a:endParaRPr lang="en-US" sz="1200" kern="1200" smtClean="0">
              <a:solidFill>
                <a:schemeClr val="tx1"/>
              </a:solidFill>
              <a:latin typeface="+mn-lt"/>
              <a:ea typeface="+mn-ea"/>
              <a:cs typeface="+mn-cs"/>
            </a:endParaRPr>
          </a:p>
          <a:p>
            <a:pPr lvl="0"/>
            <a:r>
              <a:rPr lang="nl-NL" sz="1200" kern="1200" smtClean="0">
                <a:solidFill>
                  <a:schemeClr val="tx1"/>
                </a:solidFill>
                <a:latin typeface="+mn-lt"/>
                <a:ea typeface="+mn-ea"/>
                <a:cs typeface="+mn-cs"/>
              </a:rPr>
              <a:t>goede motoriek (operaties</a:t>
            </a:r>
            <a:r>
              <a:rPr lang="nl-NL" sz="1200" kern="1200" baseline="0" smtClean="0">
                <a:solidFill>
                  <a:schemeClr val="tx1"/>
                </a:solidFill>
                <a:latin typeface="+mn-lt"/>
                <a:ea typeface="+mn-ea"/>
                <a:cs typeface="+mn-cs"/>
              </a:rPr>
              <a:t> in heel kleine ruimte)</a:t>
            </a:r>
            <a:endParaRPr lang="en-US" sz="1200" kern="1200" smtClean="0">
              <a:solidFill>
                <a:schemeClr val="tx1"/>
              </a:solidFill>
              <a:latin typeface="+mn-lt"/>
              <a:ea typeface="+mn-ea"/>
              <a:cs typeface="+mn-cs"/>
            </a:endParaRPr>
          </a:p>
          <a:p>
            <a:endParaRPr lang="nl-NL" sz="1200" smtClean="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pPr/>
              <a:t>3</a:t>
            </a:fld>
            <a:endParaRPr lang="nl-NL"/>
          </a:p>
        </p:txBody>
      </p:sp>
    </p:spTree>
    <p:extLst>
      <p:ext uri="{BB962C8B-B14F-4D97-AF65-F5344CB8AC3E}">
        <p14:creationId xmlns:p14="http://schemas.microsoft.com/office/powerpoint/2010/main" val="4097620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NL" sz="1200" kern="1200" smtClean="0">
                <a:solidFill>
                  <a:schemeClr val="tx1"/>
                </a:solidFill>
                <a:latin typeface="+mn-lt"/>
                <a:ea typeface="+mn-ea"/>
                <a:cs typeface="+mn-cs"/>
              </a:rPr>
              <a:t>Audiometrist.</a:t>
            </a:r>
            <a:r>
              <a:rPr lang="nl-NL" sz="1200" kern="1200" baseline="0" smtClean="0">
                <a:solidFill>
                  <a:schemeClr val="tx1"/>
                </a:solidFill>
                <a:latin typeface="+mn-lt"/>
                <a:ea typeface="+mn-ea"/>
                <a:cs typeface="+mn-cs"/>
              </a:rPr>
              <a:t> Op het snijvlak van techniek en gezondheidszorg</a:t>
            </a:r>
            <a:endParaRPr lang="nl-NL" sz="1200" kern="1200" smtClean="0">
              <a:solidFill>
                <a:schemeClr val="tx1"/>
              </a:solidFill>
              <a:latin typeface="+mn-lt"/>
              <a:ea typeface="+mn-ea"/>
              <a:cs typeface="+mn-cs"/>
            </a:endParaRPr>
          </a:p>
          <a:p>
            <a:pPr lvl="0"/>
            <a:endParaRPr lang="nl-NL" sz="1200" kern="1200" smtClean="0">
              <a:solidFill>
                <a:schemeClr val="tx1"/>
              </a:solidFill>
              <a:latin typeface="+mn-lt"/>
              <a:ea typeface="+mn-ea"/>
              <a:cs typeface="+mn-cs"/>
            </a:endParaRPr>
          </a:p>
          <a:p>
            <a:pPr lvl="0"/>
            <a:r>
              <a:rPr lang="nl-NL" sz="1200" kern="1200" smtClean="0">
                <a:solidFill>
                  <a:schemeClr val="tx1"/>
                </a:solidFill>
                <a:latin typeface="+mn-lt"/>
                <a:ea typeface="+mn-ea"/>
                <a:cs typeface="+mn-cs"/>
              </a:rPr>
              <a:t>De audiometrist voert specialistische gehoormetingen uit om vast te stellen welk probleem precies verholpen moet worden. Zij is goed op de hoogte van de verschillende hoortoestellen die er bestaan en kan beoordelen wat het beste aansluit bij het probleem van Peter. Ze moet een mal maken om te zorgen dat het toestel straks goed zal passen. Ze zal het toestel aanbrengen en afstellen en duidelijk uitleggen aan Peter en zijn ouders hoe het apparaat werkt en hoe het onderhouden moet worden. </a:t>
            </a:r>
            <a:endParaRPr lang="en-US" sz="1200" kern="1200" smtClean="0">
              <a:solidFill>
                <a:schemeClr val="tx1"/>
              </a:solidFill>
              <a:latin typeface="+mn-lt"/>
              <a:ea typeface="+mn-ea"/>
              <a:cs typeface="+mn-cs"/>
            </a:endParaRPr>
          </a:p>
          <a:p>
            <a:pPr lvl="0"/>
            <a:r>
              <a:rPr lang="nl-NL" sz="1200" kern="1200" smtClean="0">
                <a:solidFill>
                  <a:schemeClr val="tx1"/>
                </a:solidFill>
                <a:latin typeface="+mn-lt"/>
                <a:ea typeface="+mn-ea"/>
                <a:cs typeface="+mn-cs"/>
              </a:rPr>
              <a:t>Eigenschappen: klantgericht, betrokken, analytisch, nauwkeurig, omgaan met details, kennis van natuurkunde en anatomie. </a:t>
            </a:r>
            <a:endParaRPr lang="en-US" sz="1200" kern="1200" smtClean="0">
              <a:solidFill>
                <a:schemeClr val="tx1"/>
              </a:solidFill>
              <a:latin typeface="+mn-lt"/>
              <a:ea typeface="+mn-ea"/>
              <a:cs typeface="+mn-cs"/>
            </a:endParaRPr>
          </a:p>
          <a:p>
            <a:endParaRPr lang="nl-NL" sz="1200" smtClean="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pPr/>
              <a:t>4</a:t>
            </a:fld>
            <a:endParaRPr lang="nl-NL"/>
          </a:p>
        </p:txBody>
      </p:sp>
    </p:spTree>
    <p:extLst>
      <p:ext uri="{BB962C8B-B14F-4D97-AF65-F5344CB8AC3E}">
        <p14:creationId xmlns:p14="http://schemas.microsoft.com/office/powerpoint/2010/main" val="4097620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smtClean="0"/>
              <a:t>Klinisch</a:t>
            </a:r>
            <a:r>
              <a:rPr lang="nl-NL" sz="1200" baseline="0" smtClean="0"/>
              <a:t> fysisch medewerker (KFM) is veel meer technicus in een medische omgeving. Terwijl de audiometrist toch meer een behandelaar is die gebruik maakt van techniek. KFM heeft dan ook meestal geen direct contact met patienten. </a:t>
            </a:r>
          </a:p>
          <a:p>
            <a:r>
              <a:rPr lang="nl-NL" sz="1200" baseline="0" smtClean="0"/>
              <a:t>De KFM is verantwoordelijk voor het technisch functioneren van de apparatuur: onderhoud, reparaties, ijken, inregelen. </a:t>
            </a:r>
          </a:p>
          <a:p>
            <a:r>
              <a:rPr lang="nl-NL" sz="1200" smtClean="0"/>
              <a:t>De</a:t>
            </a:r>
            <a:r>
              <a:rPr lang="nl-NL" sz="1200" baseline="0" smtClean="0"/>
              <a:t> KFM moet weten wat de rol van de apparatuur in een behandeling is, want hij zal meedenken bij aanschaf </a:t>
            </a:r>
            <a:r>
              <a:rPr lang="nl-NL" sz="1200" baseline="0" smtClean="0">
                <a:sym typeface="Wingdings" pitchFamily="2" charset="2"/>
              </a:rPr>
              <a:t> specificaties opstellen. </a:t>
            </a:r>
            <a:endParaRPr lang="nl-NL" sz="1200" smtClean="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pPr/>
              <a:t>5</a:t>
            </a:fld>
            <a:endParaRPr lang="nl-NL"/>
          </a:p>
        </p:txBody>
      </p:sp>
    </p:spTree>
    <p:extLst>
      <p:ext uri="{BB962C8B-B14F-4D97-AF65-F5344CB8AC3E}">
        <p14:creationId xmlns:p14="http://schemas.microsoft.com/office/powerpoint/2010/main" val="4097620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endParaRPr lang="nl-NL"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pPr/>
              <a:t>7</a:t>
            </a:fld>
            <a:endParaRPr lang="nl-NL"/>
          </a:p>
        </p:txBody>
      </p:sp>
    </p:spTree>
    <p:extLst>
      <p:ext uri="{BB962C8B-B14F-4D97-AF65-F5344CB8AC3E}">
        <p14:creationId xmlns:p14="http://schemas.microsoft.com/office/powerpoint/2010/main" val="156626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pPr/>
              <a:t>16-5-2016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2518740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pPr/>
              <a:t>16-5-2016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209640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pPr/>
              <a:t>16-5-2016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318227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pPr/>
              <a:t>16-5-2016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153100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pPr/>
              <a:t>16-5-2016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2653155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4F3BCA8-4DB0-489A-88C4-6FAB78CB7E24}" type="datetimeFigureOut">
              <a:rPr lang="nl-NL" smtClean="0"/>
              <a:pPr/>
              <a:t>16-5-2016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3859950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4F3BCA8-4DB0-489A-88C4-6FAB78CB7E24}" type="datetimeFigureOut">
              <a:rPr lang="nl-NL" smtClean="0"/>
              <a:pPr/>
              <a:t>16-5-2016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245224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4F3BCA8-4DB0-489A-88C4-6FAB78CB7E24}" type="datetimeFigureOut">
              <a:rPr lang="nl-NL" smtClean="0"/>
              <a:pPr/>
              <a:t>16-5-2016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70694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4F3BCA8-4DB0-489A-88C4-6FAB78CB7E24}" type="datetimeFigureOut">
              <a:rPr lang="nl-NL" smtClean="0"/>
              <a:pPr/>
              <a:t>16-5-2016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349117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4F3BCA8-4DB0-489A-88C4-6FAB78CB7E24}" type="datetimeFigureOut">
              <a:rPr lang="nl-NL" smtClean="0"/>
              <a:pPr/>
              <a:t>16-5-2016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2354546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4F3BCA8-4DB0-489A-88C4-6FAB78CB7E24}" type="datetimeFigureOut">
              <a:rPr lang="nl-NL" smtClean="0"/>
              <a:pPr/>
              <a:t>16-5-2016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0AE951C-00D0-409D-BFE6-424594199964}" type="slidenum">
              <a:rPr lang="nl-NL" smtClean="0"/>
              <a:pPr/>
              <a:t>‹nr.›</a:t>
            </a:fld>
            <a:endParaRPr lang="nl-NL"/>
          </a:p>
        </p:txBody>
      </p:sp>
    </p:spTree>
    <p:extLst>
      <p:ext uri="{BB962C8B-B14F-4D97-AF65-F5344CB8AC3E}">
        <p14:creationId xmlns:p14="http://schemas.microsoft.com/office/powerpoint/2010/main" val="333386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3BCA8-4DB0-489A-88C4-6FAB78CB7E24}" type="datetimeFigureOut">
              <a:rPr lang="nl-NL" smtClean="0"/>
              <a:pPr/>
              <a:t>16-5-2016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AE951C-00D0-409D-BFE6-424594199964}" type="slidenum">
              <a:rPr lang="nl-NL" smtClean="0"/>
              <a:pPr/>
              <a:t>‹nr.›</a:t>
            </a:fld>
            <a:endParaRPr lang="nl-NL"/>
          </a:p>
        </p:txBody>
      </p:sp>
    </p:spTree>
    <p:extLst>
      <p:ext uri="{BB962C8B-B14F-4D97-AF65-F5344CB8AC3E}">
        <p14:creationId xmlns:p14="http://schemas.microsoft.com/office/powerpoint/2010/main" val="2847351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2.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cstate="print">
            <a:extLst>
              <a:ext uri="{BEBA8EAE-BF5A-486C-A8C5-ECC9F3942E4B}">
                <a14:imgProps xmlns:a14="http://schemas.microsoft.com/office/drawing/2010/main">
                  <a14:imgLayer r:embed="rId4">
                    <a14:imgEffect>
                      <a14:sharpenSoften amount="-25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4179990" y="2714625"/>
            <a:ext cx="4943475" cy="4143375"/>
          </a:xfrm>
          <a:prstGeom prst="rect">
            <a:avLst/>
          </a:prstGeom>
        </p:spPr>
      </p:pic>
      <p:pic>
        <p:nvPicPr>
          <p:cNvPr id="9" name="Afbeelding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2571750" cy="1771650"/>
          </a:xfrm>
          <a:prstGeom prst="rect">
            <a:avLst/>
          </a:prstGeom>
        </p:spPr>
      </p:pic>
      <p:sp>
        <p:nvSpPr>
          <p:cNvPr id="2" name="Titel 1"/>
          <p:cNvSpPr>
            <a:spLocks noGrp="1"/>
          </p:cNvSpPr>
          <p:nvPr>
            <p:ph type="ctrTitle"/>
          </p:nvPr>
        </p:nvSpPr>
        <p:spPr>
          <a:xfrm>
            <a:off x="1408112" y="-459432"/>
            <a:ext cx="7772400" cy="3026767"/>
          </a:xfrm>
        </p:spPr>
        <p:txBody>
          <a:bodyPr vert="horz" lIns="91440" tIns="45720" rIns="91440" bIns="45720" rtlCol="0" anchor="ctr">
            <a:normAutofit/>
          </a:bodyPr>
          <a:lstStyle/>
          <a:p>
            <a:r>
              <a:rPr lang="nl-NL"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rPr>
              <a:t>Lessenreeks:</a:t>
            </a:r>
            <a:br>
              <a:rPr lang="nl-NL"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rPr>
            </a:br>
            <a:r>
              <a:rPr lang="nl-NL"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rPr>
              <a:t>Beter Bèta Bewust </a:t>
            </a:r>
          </a:p>
        </p:txBody>
      </p:sp>
      <p:graphicFrame>
        <p:nvGraphicFramePr>
          <p:cNvPr id="10" name="Grafiek 9"/>
          <p:cNvGraphicFramePr>
            <a:graphicFrameLocks/>
          </p:cNvGraphicFramePr>
          <p:nvPr>
            <p:extLst>
              <p:ext uri="{D42A27DB-BD31-4B8C-83A1-F6EECF244321}">
                <p14:modId xmlns:p14="http://schemas.microsoft.com/office/powerpoint/2010/main" val="65152656"/>
              </p:ext>
            </p:extLst>
          </p:nvPr>
        </p:nvGraphicFramePr>
        <p:xfrm>
          <a:off x="-612576" y="2276872"/>
          <a:ext cx="4572000" cy="2743200"/>
        </p:xfrm>
        <a:graphic>
          <a:graphicData uri="http://schemas.openxmlformats.org/drawingml/2006/chart">
            <c:chart xmlns:c="http://schemas.openxmlformats.org/drawingml/2006/chart" xmlns:r="http://schemas.openxmlformats.org/officeDocument/2006/relationships" r:id="rId6"/>
          </a:graphicData>
        </a:graphic>
      </p:graphicFrame>
      <p:sp>
        <p:nvSpPr>
          <p:cNvPr id="7" name="Ondertitel 6"/>
          <p:cNvSpPr>
            <a:spLocks noGrp="1"/>
          </p:cNvSpPr>
          <p:nvPr>
            <p:ph type="subTitle" idx="1"/>
          </p:nvPr>
        </p:nvSpPr>
        <p:spPr/>
        <p:txBody>
          <a:bodyPr/>
          <a:lstStyle/>
          <a:p>
            <a:endParaRPr lang="nl-NL"/>
          </a:p>
        </p:txBody>
      </p:sp>
    </p:spTree>
    <p:extLst>
      <p:ext uri="{BB962C8B-B14F-4D97-AF65-F5344CB8AC3E}">
        <p14:creationId xmlns:p14="http://schemas.microsoft.com/office/powerpoint/2010/main" val="3342190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rmAutofit/>
          </a:bodyPr>
          <a:lstStyle/>
          <a:p>
            <a:r>
              <a:rPr lang="nl-NL" sz="5400" b="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rPr>
              <a:t>Hoortoestel voor Peter</a:t>
            </a:r>
            <a:endParaRPr lang="nl-NL"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endParaRPr>
          </a:p>
        </p:txBody>
      </p:sp>
      <p:pic>
        <p:nvPicPr>
          <p:cNvPr id="12" name="Picture 11" descr="kind.jpg"/>
          <p:cNvPicPr>
            <a:picLocks noChangeAspect="1"/>
          </p:cNvPicPr>
          <p:nvPr/>
        </p:nvPicPr>
        <p:blipFill>
          <a:blip r:embed="rId3" cstate="print"/>
          <a:stretch>
            <a:fillRect/>
          </a:stretch>
        </p:blipFill>
        <p:spPr>
          <a:xfrm>
            <a:off x="1115616" y="1628800"/>
            <a:ext cx="2448272" cy="2448272"/>
          </a:xfrm>
          <a:prstGeom prst="rect">
            <a:avLst/>
          </a:prstGeom>
        </p:spPr>
      </p:pic>
      <p:pic>
        <p:nvPicPr>
          <p:cNvPr id="13" name="Picture 12" descr="260px-Unterricht.jpg"/>
          <p:cNvPicPr>
            <a:picLocks noChangeAspect="1"/>
          </p:cNvPicPr>
          <p:nvPr/>
        </p:nvPicPr>
        <p:blipFill>
          <a:blip r:embed="rId4" cstate="print"/>
          <a:stretch>
            <a:fillRect/>
          </a:stretch>
        </p:blipFill>
        <p:spPr>
          <a:xfrm>
            <a:off x="4139952" y="3212976"/>
            <a:ext cx="3348568" cy="2228086"/>
          </a:xfrm>
          <a:prstGeom prst="rect">
            <a:avLst/>
          </a:prstGeom>
        </p:spPr>
      </p:pic>
    </p:spTree>
    <p:extLst>
      <p:ext uri="{BB962C8B-B14F-4D97-AF65-F5344CB8AC3E}">
        <p14:creationId xmlns:p14="http://schemas.microsoft.com/office/powerpoint/2010/main" val="2357570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Alternatief proces 3"/>
          <p:cNvSpPr/>
          <p:nvPr/>
        </p:nvSpPr>
        <p:spPr>
          <a:xfrm>
            <a:off x="611560" y="692696"/>
            <a:ext cx="1512168" cy="1224136"/>
          </a:xfrm>
          <a:prstGeom prst="flowChartAlternateProcess">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smtClean="0"/>
              <a:t>KNO-arts</a:t>
            </a:r>
            <a:endParaRPr lang="nl-NL" sz="2400" dirty="0"/>
          </a:p>
        </p:txBody>
      </p:sp>
      <p:sp>
        <p:nvSpPr>
          <p:cNvPr id="28" name="Tijdelijke aanduiding voor inhoud 2"/>
          <p:cNvSpPr txBox="1">
            <a:spLocks/>
          </p:cNvSpPr>
          <p:nvPr/>
        </p:nvSpPr>
        <p:spPr>
          <a:xfrm>
            <a:off x="395536" y="3400400"/>
            <a:ext cx="8229600" cy="33409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sz="3600" smtClean="0"/>
              <a:t>Keel-, neus- en oorarts</a:t>
            </a:r>
          </a:p>
          <a:p>
            <a:r>
              <a:rPr lang="nl-NL" sz="3600" smtClean="0"/>
              <a:t>Ziekenhuis</a:t>
            </a:r>
          </a:p>
          <a:p>
            <a:r>
              <a:rPr lang="nl-NL" sz="3600" smtClean="0"/>
              <a:t>Communicatief</a:t>
            </a:r>
          </a:p>
        </p:txBody>
      </p:sp>
      <p:pic>
        <p:nvPicPr>
          <p:cNvPr id="11" name="Picture 10" descr="Wat_zei_de_oorarts.jpg"/>
          <p:cNvPicPr>
            <a:picLocks noChangeAspect="1"/>
          </p:cNvPicPr>
          <p:nvPr/>
        </p:nvPicPr>
        <p:blipFill>
          <a:blip r:embed="rId3" cstate="print"/>
          <a:stretch>
            <a:fillRect/>
          </a:stretch>
        </p:blipFill>
        <p:spPr>
          <a:xfrm>
            <a:off x="5364088" y="1052736"/>
            <a:ext cx="3467100" cy="2828925"/>
          </a:xfrm>
          <a:prstGeom prst="rect">
            <a:avLst/>
          </a:prstGeom>
        </p:spPr>
      </p:pic>
    </p:spTree>
    <p:extLst>
      <p:ext uri="{BB962C8B-B14F-4D97-AF65-F5344CB8AC3E}">
        <p14:creationId xmlns:p14="http://schemas.microsoft.com/office/powerpoint/2010/main" val="590091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Alternatief proces 3"/>
          <p:cNvSpPr/>
          <p:nvPr/>
        </p:nvSpPr>
        <p:spPr>
          <a:xfrm>
            <a:off x="611560" y="692696"/>
            <a:ext cx="1512168" cy="122413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smtClean="0"/>
              <a:t>KNO-arts</a:t>
            </a:r>
            <a:endParaRPr lang="nl-NL" sz="2400" dirty="0"/>
          </a:p>
        </p:txBody>
      </p:sp>
      <p:sp>
        <p:nvSpPr>
          <p:cNvPr id="5" name="Tijdelijke aanduiding voor inhoud 4"/>
          <p:cNvSpPr>
            <a:spLocks noGrp="1"/>
          </p:cNvSpPr>
          <p:nvPr>
            <p:ph idx="1"/>
          </p:nvPr>
        </p:nvSpPr>
        <p:spPr>
          <a:xfrm>
            <a:off x="2617440" y="692696"/>
            <a:ext cx="2458616" cy="1224136"/>
          </a:xfrm>
          <a:prstGeom prst="flowChartAlternateProcess">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nl-NL" sz="2400" smtClean="0"/>
              <a:t>Audiometrist</a:t>
            </a:r>
            <a:endParaRPr lang="nl-NL" sz="2400" dirty="0"/>
          </a:p>
        </p:txBody>
      </p:sp>
      <p:cxnSp>
        <p:nvCxnSpPr>
          <p:cNvPr id="8" name="Rechte verbindingslijn met pijl 7"/>
          <p:cNvCxnSpPr/>
          <p:nvPr/>
        </p:nvCxnSpPr>
        <p:spPr>
          <a:xfrm>
            <a:off x="2123728" y="1268760"/>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ijdelijke aanduiding voor inhoud 2"/>
          <p:cNvSpPr txBox="1">
            <a:spLocks/>
          </p:cNvSpPr>
          <p:nvPr/>
        </p:nvSpPr>
        <p:spPr>
          <a:xfrm>
            <a:off x="395536" y="3400400"/>
            <a:ext cx="8229600" cy="33409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nl-NL" sz="3600" smtClean="0"/>
          </a:p>
        </p:txBody>
      </p:sp>
      <p:sp>
        <p:nvSpPr>
          <p:cNvPr id="10" name="Tijdelijke aanduiding voor inhoud 2"/>
          <p:cNvSpPr txBox="1">
            <a:spLocks/>
          </p:cNvSpPr>
          <p:nvPr/>
        </p:nvSpPr>
        <p:spPr>
          <a:xfrm>
            <a:off x="547936" y="3789040"/>
            <a:ext cx="8229600" cy="310472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sz="3600" smtClean="0"/>
              <a:t>Medisch - technisch</a:t>
            </a:r>
          </a:p>
          <a:p>
            <a:r>
              <a:rPr lang="nl-NL" sz="3600" smtClean="0"/>
              <a:t>Direct contact met de patiënt</a:t>
            </a:r>
          </a:p>
          <a:p>
            <a:r>
              <a:rPr lang="nl-NL" sz="3600" smtClean="0"/>
              <a:t>Metingen</a:t>
            </a:r>
          </a:p>
        </p:txBody>
      </p:sp>
      <p:pic>
        <p:nvPicPr>
          <p:cNvPr id="11" name="Picture 10" descr="supportBinaryFiles_referenceId_0_supportId_299146.jpeg"/>
          <p:cNvPicPr>
            <a:picLocks noChangeAspect="1"/>
          </p:cNvPicPr>
          <p:nvPr/>
        </p:nvPicPr>
        <p:blipFill>
          <a:blip r:embed="rId3" cstate="print"/>
          <a:stretch>
            <a:fillRect/>
          </a:stretch>
        </p:blipFill>
        <p:spPr>
          <a:xfrm>
            <a:off x="5508104" y="1700808"/>
            <a:ext cx="3201586" cy="2448272"/>
          </a:xfrm>
          <a:prstGeom prst="rect">
            <a:avLst/>
          </a:prstGeom>
        </p:spPr>
      </p:pic>
    </p:spTree>
    <p:extLst>
      <p:ext uri="{BB962C8B-B14F-4D97-AF65-F5344CB8AC3E}">
        <p14:creationId xmlns:p14="http://schemas.microsoft.com/office/powerpoint/2010/main" val="590091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Alternatief proces 3"/>
          <p:cNvSpPr/>
          <p:nvPr/>
        </p:nvSpPr>
        <p:spPr>
          <a:xfrm>
            <a:off x="611560" y="692696"/>
            <a:ext cx="1512168" cy="122413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smtClean="0"/>
              <a:t>KNO-arts</a:t>
            </a:r>
            <a:endParaRPr lang="nl-NL" sz="2400" dirty="0"/>
          </a:p>
        </p:txBody>
      </p:sp>
      <p:sp>
        <p:nvSpPr>
          <p:cNvPr id="5" name="Tijdelijke aanduiding voor inhoud 4"/>
          <p:cNvSpPr>
            <a:spLocks noGrp="1"/>
          </p:cNvSpPr>
          <p:nvPr>
            <p:ph idx="1"/>
          </p:nvPr>
        </p:nvSpPr>
        <p:spPr>
          <a:xfrm>
            <a:off x="2617440" y="692696"/>
            <a:ext cx="2458616" cy="1224136"/>
          </a:xfrm>
          <a:prstGeom prst="flowChartAlternateProcess">
            <a:avLst/>
          </a:prstGeom>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nl-NL" sz="2400" smtClean="0"/>
              <a:t>Audiometrist</a:t>
            </a:r>
            <a:endParaRPr lang="nl-NL" sz="2400" dirty="0"/>
          </a:p>
        </p:txBody>
      </p:sp>
      <p:cxnSp>
        <p:nvCxnSpPr>
          <p:cNvPr id="8" name="Rechte verbindingslijn met pijl 7"/>
          <p:cNvCxnSpPr/>
          <p:nvPr/>
        </p:nvCxnSpPr>
        <p:spPr>
          <a:xfrm>
            <a:off x="2123728" y="1268760"/>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ijdelijke aanduiding voor inhoud 2"/>
          <p:cNvSpPr txBox="1">
            <a:spLocks/>
          </p:cNvSpPr>
          <p:nvPr/>
        </p:nvSpPr>
        <p:spPr>
          <a:xfrm>
            <a:off x="395536" y="2852936"/>
            <a:ext cx="8229600"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sz="3600" smtClean="0"/>
              <a:t>Technicus in medische omgeving</a:t>
            </a:r>
          </a:p>
          <a:p>
            <a:r>
              <a:rPr lang="nl-NL" sz="3600" smtClean="0"/>
              <a:t>Onderhoud, reparatie</a:t>
            </a:r>
          </a:p>
          <a:p>
            <a:r>
              <a:rPr lang="nl-NL" sz="3600" smtClean="0"/>
              <a:t>Behandelmethoden</a:t>
            </a:r>
          </a:p>
        </p:txBody>
      </p:sp>
      <p:sp>
        <p:nvSpPr>
          <p:cNvPr id="7" name="Tijdelijke aanduiding voor inhoud 4"/>
          <p:cNvSpPr txBox="1">
            <a:spLocks/>
          </p:cNvSpPr>
          <p:nvPr/>
        </p:nvSpPr>
        <p:spPr>
          <a:xfrm>
            <a:off x="5580112" y="692696"/>
            <a:ext cx="2458616" cy="1224136"/>
          </a:xfrm>
          <a:prstGeom prst="flowChartAlternateProcess">
            <a:avLst/>
          </a:prstGeom>
          <a:ln w="381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nl-NL" sz="2400" b="0" i="0" u="none" strike="noStrike" kern="1200" cap="none" spc="0" normalizeH="0" baseline="0" noProof="0" smtClean="0">
                <a:ln>
                  <a:noFill/>
                </a:ln>
                <a:solidFill>
                  <a:schemeClr val="lt1"/>
                </a:solidFill>
                <a:effectLst/>
                <a:uLnTx/>
                <a:uFillTx/>
                <a:latin typeface="+mn-lt"/>
                <a:ea typeface="+mn-ea"/>
                <a:cs typeface="+mn-cs"/>
              </a:rPr>
              <a:t>Klinisch</a:t>
            </a:r>
            <a:r>
              <a:rPr kumimoji="0" lang="nl-NL" sz="2400" b="0" i="0" u="none" strike="noStrike" kern="1200" cap="none" spc="0" normalizeH="0" noProof="0" smtClean="0">
                <a:ln>
                  <a:noFill/>
                </a:ln>
                <a:solidFill>
                  <a:schemeClr val="lt1"/>
                </a:solidFill>
                <a:effectLst/>
                <a:uLnTx/>
                <a:uFillTx/>
                <a:latin typeface="+mn-lt"/>
                <a:ea typeface="+mn-ea"/>
                <a:cs typeface="+mn-cs"/>
              </a:rPr>
              <a:t> fysisch medewerker</a:t>
            </a:r>
            <a:endParaRPr kumimoji="0" lang="nl-NL" sz="2400" b="0" i="0" u="none" strike="noStrike" kern="1200" cap="none" spc="0" normalizeH="0" baseline="0" noProof="0" dirty="0">
              <a:ln>
                <a:noFill/>
              </a:ln>
              <a:solidFill>
                <a:schemeClr val="lt1"/>
              </a:solidFill>
              <a:effectLst/>
              <a:uLnTx/>
              <a:uFillTx/>
              <a:latin typeface="+mn-lt"/>
              <a:ea typeface="+mn-ea"/>
              <a:cs typeface="+mn-cs"/>
            </a:endParaRPr>
          </a:p>
        </p:txBody>
      </p:sp>
      <p:cxnSp>
        <p:nvCxnSpPr>
          <p:cNvPr id="9" name="Rechte verbindingslijn met pijl 7"/>
          <p:cNvCxnSpPr/>
          <p:nvPr/>
        </p:nvCxnSpPr>
        <p:spPr>
          <a:xfrm>
            <a:off x="5076056" y="1196752"/>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 name="Picture 9" descr="Foto Medical-Equipment.jpg"/>
          <p:cNvPicPr>
            <a:picLocks noChangeAspect="1"/>
          </p:cNvPicPr>
          <p:nvPr/>
        </p:nvPicPr>
        <p:blipFill>
          <a:blip r:embed="rId3" cstate="print"/>
          <a:stretch>
            <a:fillRect/>
          </a:stretch>
        </p:blipFill>
        <p:spPr>
          <a:xfrm>
            <a:off x="5605794" y="4005064"/>
            <a:ext cx="3358694" cy="2633216"/>
          </a:xfrm>
          <a:prstGeom prst="rect">
            <a:avLst/>
          </a:prstGeom>
        </p:spPr>
      </p:pic>
    </p:spTree>
    <p:extLst>
      <p:ext uri="{BB962C8B-B14F-4D97-AF65-F5344CB8AC3E}">
        <p14:creationId xmlns:p14="http://schemas.microsoft.com/office/powerpoint/2010/main" val="590091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Opdracht: Welke eigenschappen horen bij welke rol?</a:t>
            </a:r>
            <a:endParaRPr lang="nl-NL" dirty="0"/>
          </a:p>
        </p:txBody>
      </p:sp>
      <p:graphicFrame>
        <p:nvGraphicFramePr>
          <p:cNvPr id="7" name="Tijdelijke aanduiding voor inhoud 6"/>
          <p:cNvGraphicFramePr>
            <a:graphicFrameLocks noGrp="1"/>
          </p:cNvGraphicFramePr>
          <p:nvPr>
            <p:ph idx="1"/>
            <p:extLst>
              <p:ext uri="{D42A27DB-BD31-4B8C-83A1-F6EECF244321}">
                <p14:modId xmlns:p14="http://schemas.microsoft.com/office/powerpoint/2010/main" val="120102053"/>
              </p:ext>
            </p:extLst>
          </p:nvPr>
        </p:nvGraphicFramePr>
        <p:xfrm>
          <a:off x="7236296" y="2132264"/>
          <a:ext cx="1622090" cy="2304848"/>
        </p:xfrm>
        <a:graphic>
          <a:graphicData uri="http://schemas.openxmlformats.org/drawingml/2006/table">
            <a:tbl>
              <a:tblPr firstRow="1" firstCol="1" bandRow="1"/>
              <a:tblGrid>
                <a:gridCol w="1622090"/>
              </a:tblGrid>
              <a:tr h="540000">
                <a:tc>
                  <a:txBody>
                    <a:bodyPr/>
                    <a:lstStyle/>
                    <a:p>
                      <a:pPr algn="ctr">
                        <a:lnSpc>
                          <a:spcPct val="107000"/>
                        </a:lnSpc>
                        <a:spcAft>
                          <a:spcPts val="0"/>
                        </a:spcAft>
                      </a:pPr>
                      <a:r>
                        <a:rPr lang="nl-NL" sz="14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Klantgericht</a:t>
                      </a:r>
                      <a:endPar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analytisch</a:t>
                      </a:r>
                      <a:endPar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nauwkeurig</a:t>
                      </a: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Kennis van natuurkunde en anatomie</a:t>
                      </a:r>
                      <a:endPar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el 7"/>
          <p:cNvGraphicFramePr>
            <a:graphicFrameLocks noGrp="1"/>
          </p:cNvGraphicFramePr>
          <p:nvPr>
            <p:extLst>
              <p:ext uri="{D42A27DB-BD31-4B8C-83A1-F6EECF244321}">
                <p14:modId xmlns:p14="http://schemas.microsoft.com/office/powerpoint/2010/main" val="2623648096"/>
              </p:ext>
            </p:extLst>
          </p:nvPr>
        </p:nvGraphicFramePr>
        <p:xfrm>
          <a:off x="5292080" y="1773176"/>
          <a:ext cx="1726288" cy="3240000"/>
        </p:xfrm>
        <a:graphic>
          <a:graphicData uri="http://schemas.openxmlformats.org/drawingml/2006/table">
            <a:tbl>
              <a:tblPr firstRow="1" firstCol="1" bandRow="1"/>
              <a:tblGrid>
                <a:gridCol w="1726288"/>
              </a:tblGrid>
              <a:tr h="540000">
                <a:tc>
                  <a:txBody>
                    <a:bodyPr/>
                    <a:lstStyle/>
                    <a:p>
                      <a:pPr algn="ctr">
                        <a:lnSpc>
                          <a:spcPct val="107000"/>
                        </a:lnSpc>
                        <a:spcAft>
                          <a:spcPts val="0"/>
                        </a:spcAft>
                      </a:pPr>
                      <a:r>
                        <a:rPr lang="nl-NL" sz="1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onderzoekend</a:t>
                      </a:r>
                      <a:endParaRPr lang="nl-NL"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Technisch</a:t>
                      </a:r>
                      <a:r>
                        <a:rPr lang="nl-NL" sz="1400" baseline="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 kennis</a:t>
                      </a:r>
                      <a:endParaRPr lang="nl-NL" sz="105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Analytisch</a:t>
                      </a:r>
                      <a:endPar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Begrip</a:t>
                      </a:r>
                      <a:r>
                        <a:rPr lang="nl-NL" sz="1400" baseline="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van behandelmethoden</a:t>
                      </a:r>
                      <a:endPar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Klantgericht</a:t>
                      </a:r>
                      <a:endPar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Analytisch</a:t>
                      </a:r>
                      <a:endParaRPr lang="nl-NL"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ekstvak 9"/>
          <p:cNvSpPr txBox="1"/>
          <p:nvPr/>
        </p:nvSpPr>
        <p:spPr>
          <a:xfrm>
            <a:off x="542408" y="1613000"/>
            <a:ext cx="4032448" cy="2677656"/>
          </a:xfrm>
          <a:prstGeom prst="rect">
            <a:avLst/>
          </a:prstGeom>
          <a:noFill/>
        </p:spPr>
        <p:txBody>
          <a:bodyPr wrap="square" rtlCol="0">
            <a:spAutoFit/>
          </a:bodyPr>
          <a:lstStyle/>
          <a:p>
            <a:r>
              <a:rPr lang="nl-NL" sz="2400" dirty="0" smtClean="0"/>
              <a:t>Leg de kaartjes bij de juiste rol.</a:t>
            </a:r>
          </a:p>
          <a:p>
            <a:pPr marL="342900" indent="-342900">
              <a:buFont typeface="Arial" panose="020B0604020202020204" pitchFamily="34" charset="0"/>
              <a:buChar char="•"/>
            </a:pPr>
            <a:r>
              <a:rPr lang="nl-NL" sz="2400" smtClean="0"/>
              <a:t>KNO-arts</a:t>
            </a:r>
            <a:endParaRPr lang="nl-NL" sz="2400" dirty="0" smtClean="0"/>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r>
              <a:rPr lang="nl-NL" sz="2400" smtClean="0"/>
              <a:t>Audiometrist</a:t>
            </a:r>
          </a:p>
          <a:p>
            <a:pPr marL="342900" indent="-342900"/>
            <a:endParaRPr lang="nl-NL" sz="2400" smtClean="0"/>
          </a:p>
          <a:p>
            <a:pPr marL="342900" indent="-342900">
              <a:buFont typeface="Arial" panose="020B0604020202020204" pitchFamily="34" charset="0"/>
              <a:buChar char="•"/>
            </a:pPr>
            <a:r>
              <a:rPr lang="nl-NL" sz="2400" smtClean="0"/>
              <a:t>Klinisch fysisch medewerker</a:t>
            </a:r>
            <a:endParaRPr lang="nl-NL" sz="2400" dirty="0" smtClean="0"/>
          </a:p>
          <a:p>
            <a:pPr marL="342900" indent="-342900"/>
            <a:endParaRPr lang="nl-NL" sz="2400" dirty="0"/>
          </a:p>
        </p:txBody>
      </p:sp>
    </p:spTree>
    <p:extLst>
      <p:ext uri="{BB962C8B-B14F-4D97-AF65-F5344CB8AC3E}">
        <p14:creationId xmlns:p14="http://schemas.microsoft.com/office/powerpoint/2010/main" val="1797580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Welke eigenschappen horen bij welke rol?</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655504804"/>
              </p:ext>
            </p:extLst>
          </p:nvPr>
        </p:nvGraphicFramePr>
        <p:xfrm>
          <a:off x="302940" y="1415550"/>
          <a:ext cx="8383860" cy="4842464"/>
        </p:xfrm>
        <a:graphic>
          <a:graphicData uri="http://schemas.openxmlformats.org/drawingml/2006/table">
            <a:tbl>
              <a:tblPr firstRow="1" bandRow="1">
                <a:tableStyleId>{5C22544A-7EE6-4342-B048-85BDC9FD1C3A}</a:tableStyleId>
              </a:tblPr>
              <a:tblGrid>
                <a:gridCol w="2794620"/>
                <a:gridCol w="2794620"/>
                <a:gridCol w="2794620"/>
              </a:tblGrid>
              <a:tr h="933330">
                <a:tc>
                  <a:txBody>
                    <a:bodyPr/>
                    <a:lstStyle/>
                    <a:p>
                      <a:r>
                        <a:rPr lang="nl-NL" sz="2400" dirty="0" smtClean="0"/>
                        <a:t>KNO-arts</a:t>
                      </a:r>
                      <a:endParaRPr lang="nl-NL" sz="2400" dirty="0"/>
                    </a:p>
                  </a:txBody>
                  <a:tcPr/>
                </a:tc>
                <a:tc>
                  <a:txBody>
                    <a:bodyPr/>
                    <a:lstStyle/>
                    <a:p>
                      <a:r>
                        <a:rPr lang="nl-NL" sz="2400" smtClean="0"/>
                        <a:t>Audio-metrist</a:t>
                      </a:r>
                      <a:endParaRPr lang="nl-NL" sz="2400" dirty="0"/>
                    </a:p>
                  </a:txBody>
                  <a:tcPr/>
                </a:tc>
                <a:tc>
                  <a:txBody>
                    <a:bodyPr/>
                    <a:lstStyle/>
                    <a:p>
                      <a:r>
                        <a:rPr lang="nl-NL" sz="2400" smtClean="0"/>
                        <a:t>Klinisch</a:t>
                      </a:r>
                      <a:r>
                        <a:rPr lang="nl-NL" sz="2400" baseline="0" smtClean="0"/>
                        <a:t> fysisch medewerker</a:t>
                      </a:r>
                      <a:endParaRPr lang="nl-NL" sz="2400" dirty="0"/>
                    </a:p>
                  </a:txBody>
                  <a:tcPr/>
                </a:tc>
              </a:tr>
              <a:tr h="495374">
                <a:tc>
                  <a:txBody>
                    <a:bodyPr/>
                    <a:lstStyle/>
                    <a:p>
                      <a:r>
                        <a:rPr lang="nl-NL" sz="2000" kern="1200" dirty="0" smtClean="0">
                          <a:solidFill>
                            <a:schemeClr val="dk1"/>
                          </a:solidFill>
                          <a:effectLst/>
                          <a:latin typeface="+mn-lt"/>
                          <a:ea typeface="+mn-ea"/>
                          <a:cs typeface="+mn-cs"/>
                        </a:rPr>
                        <a:t>Doorzettingsvermogen (lang studeren)</a:t>
                      </a:r>
                      <a:endParaRPr lang="nl-NL" sz="2000" dirty="0"/>
                    </a:p>
                  </a:txBody>
                  <a:tcPr/>
                </a:tc>
                <a:tc>
                  <a:txBody>
                    <a:bodyPr/>
                    <a:lstStyle/>
                    <a:p>
                      <a:r>
                        <a:rPr lang="nl-NL" sz="2000" kern="1200" dirty="0" smtClean="0">
                          <a:solidFill>
                            <a:schemeClr val="dk1"/>
                          </a:solidFill>
                          <a:effectLst/>
                          <a:latin typeface="+mn-lt"/>
                          <a:ea typeface="+mn-ea"/>
                          <a:cs typeface="+mn-cs"/>
                        </a:rPr>
                        <a:t>kennis van natuurkunde en anatomie</a:t>
                      </a:r>
                    </a:p>
                    <a:p>
                      <a:endParaRPr lang="nl-NL" sz="2000" dirty="0"/>
                    </a:p>
                  </a:txBody>
                  <a:tcPr/>
                </a:tc>
                <a:tc>
                  <a:txBody>
                    <a:bodyPr/>
                    <a:lstStyle/>
                    <a:p>
                      <a:r>
                        <a:rPr lang="nl-NL" sz="2000" kern="1200" dirty="0" smtClean="0">
                          <a:solidFill>
                            <a:schemeClr val="dk1"/>
                          </a:solidFill>
                          <a:effectLst/>
                          <a:latin typeface="+mn-lt"/>
                          <a:ea typeface="+mn-ea"/>
                          <a:cs typeface="+mn-cs"/>
                        </a:rPr>
                        <a:t>technische kennis</a:t>
                      </a:r>
                    </a:p>
                    <a:p>
                      <a:endParaRPr lang="nl-NL" sz="2000" dirty="0"/>
                    </a:p>
                  </a:txBody>
                  <a:tcPr/>
                </a:tc>
              </a:tr>
              <a:tr h="495374">
                <a:tc>
                  <a:txBody>
                    <a:bodyPr/>
                    <a:lstStyle/>
                    <a:p>
                      <a:r>
                        <a:rPr lang="nl-NL" sz="2000" kern="1200" dirty="0" smtClean="0">
                          <a:solidFill>
                            <a:schemeClr val="dk1"/>
                          </a:solidFill>
                          <a:effectLst/>
                          <a:latin typeface="+mn-lt"/>
                          <a:ea typeface="+mn-ea"/>
                          <a:cs typeface="+mn-cs"/>
                        </a:rPr>
                        <a:t>onderzoekend</a:t>
                      </a:r>
                      <a:endParaRPr lang="nl-NL" sz="2000" dirty="0"/>
                    </a:p>
                  </a:txBody>
                  <a:tcPr/>
                </a:tc>
                <a:tc>
                  <a:txBody>
                    <a:bodyPr/>
                    <a:lstStyle/>
                    <a:p>
                      <a:r>
                        <a:rPr lang="nl-NL" sz="2000" kern="1200" dirty="0" smtClean="0">
                          <a:solidFill>
                            <a:schemeClr val="dk1"/>
                          </a:solidFill>
                          <a:effectLst/>
                          <a:latin typeface="+mn-lt"/>
                          <a:ea typeface="+mn-ea"/>
                          <a:cs typeface="+mn-cs"/>
                        </a:rPr>
                        <a:t>klantgericht, betrokken</a:t>
                      </a:r>
                      <a:endParaRPr lang="nl-NL"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2000" kern="1200" dirty="0" smtClean="0">
                          <a:solidFill>
                            <a:schemeClr val="dk1"/>
                          </a:solidFill>
                          <a:effectLst/>
                          <a:latin typeface="+mn-lt"/>
                          <a:ea typeface="+mn-ea"/>
                          <a:cs typeface="+mn-cs"/>
                        </a:rPr>
                        <a:t>nauwkeurig</a:t>
                      </a:r>
                      <a:endParaRPr lang="nl-NL" sz="2000" dirty="0"/>
                    </a:p>
                  </a:txBody>
                  <a:tcPr/>
                </a:tc>
              </a:tr>
              <a:tr h="495374">
                <a:tc>
                  <a:txBody>
                    <a:bodyPr/>
                    <a:lstStyle/>
                    <a:p>
                      <a:r>
                        <a:rPr lang="nl-NL" sz="2000" kern="1200" dirty="0" smtClean="0">
                          <a:solidFill>
                            <a:schemeClr val="dk1"/>
                          </a:solidFill>
                          <a:effectLst/>
                          <a:latin typeface="+mn-lt"/>
                          <a:ea typeface="+mn-ea"/>
                          <a:cs typeface="+mn-cs"/>
                        </a:rPr>
                        <a:t>analytisch</a:t>
                      </a:r>
                      <a:endParaRPr lang="nl-NL" sz="2000" dirty="0"/>
                    </a:p>
                  </a:txBody>
                  <a:tcPr/>
                </a:tc>
                <a:tc>
                  <a:txBody>
                    <a:bodyPr/>
                    <a:lstStyle/>
                    <a:p>
                      <a:r>
                        <a:rPr lang="nl-NL" sz="2000" kern="1200" dirty="0" smtClean="0">
                          <a:solidFill>
                            <a:schemeClr val="dk1"/>
                          </a:solidFill>
                          <a:effectLst/>
                          <a:latin typeface="+mn-lt"/>
                          <a:ea typeface="+mn-ea"/>
                          <a:cs typeface="+mn-cs"/>
                        </a:rPr>
                        <a:t>analytisch</a:t>
                      </a:r>
                      <a:endParaRPr lang="nl-NL"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2000" kern="1200" dirty="0" smtClean="0">
                          <a:solidFill>
                            <a:schemeClr val="dk1"/>
                          </a:solidFill>
                          <a:effectLst/>
                          <a:latin typeface="+mn-lt"/>
                          <a:ea typeface="+mn-ea"/>
                          <a:cs typeface="+mn-cs"/>
                        </a:rPr>
                        <a:t>analytisch</a:t>
                      </a:r>
                      <a:endParaRPr lang="nl-NL" sz="2000" dirty="0" smtClean="0"/>
                    </a:p>
                    <a:p>
                      <a:endParaRPr lang="nl-NL" sz="2000" dirty="0"/>
                    </a:p>
                  </a:txBody>
                  <a:tcPr/>
                </a:tc>
              </a:tr>
              <a:tr h="495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2000" kern="1200" dirty="0" smtClean="0">
                          <a:solidFill>
                            <a:schemeClr val="dk1"/>
                          </a:solidFill>
                          <a:effectLst/>
                          <a:latin typeface="+mn-lt"/>
                          <a:ea typeface="+mn-ea"/>
                          <a:cs typeface="+mn-cs"/>
                        </a:rPr>
                        <a:t>goede motoriek </a:t>
                      </a:r>
                    </a:p>
                    <a:p>
                      <a:endParaRPr lang="nl-NL" sz="2000" dirty="0"/>
                    </a:p>
                  </a:txBody>
                  <a:tcPr/>
                </a:tc>
                <a:tc>
                  <a:txBody>
                    <a:bodyPr/>
                    <a:lstStyle/>
                    <a:p>
                      <a:r>
                        <a:rPr lang="nl-NL" sz="2000" kern="1200" dirty="0" smtClean="0">
                          <a:solidFill>
                            <a:schemeClr val="dk1"/>
                          </a:solidFill>
                          <a:effectLst/>
                          <a:latin typeface="+mn-lt"/>
                          <a:ea typeface="+mn-ea"/>
                          <a:cs typeface="+mn-cs"/>
                        </a:rPr>
                        <a:t>nauwkeurig, omgaan met details, </a:t>
                      </a:r>
                    </a:p>
                    <a:p>
                      <a:endParaRPr lang="nl-NL"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2000" kern="1200" dirty="0" smtClean="0">
                          <a:solidFill>
                            <a:schemeClr val="dk1"/>
                          </a:solidFill>
                          <a:effectLst/>
                          <a:latin typeface="+mn-lt"/>
                          <a:ea typeface="+mn-ea"/>
                          <a:cs typeface="+mn-cs"/>
                        </a:rPr>
                        <a:t>begrip van behandelmethoden</a:t>
                      </a:r>
                    </a:p>
                    <a:p>
                      <a:endParaRPr lang="nl-NL" sz="2000" dirty="0"/>
                    </a:p>
                  </a:txBody>
                  <a:tcPr/>
                </a:tc>
              </a:tr>
              <a:tr h="495374">
                <a:tc>
                  <a:txBody>
                    <a:bodyPr/>
                    <a:lstStyle/>
                    <a:p>
                      <a:r>
                        <a:rPr lang="nl-NL" sz="2000" dirty="0" smtClean="0"/>
                        <a:t>luisteren</a:t>
                      </a:r>
                      <a:endParaRPr lang="nl-NL" sz="2000" dirty="0"/>
                    </a:p>
                  </a:txBody>
                  <a:tcPr/>
                </a:tc>
                <a:tc>
                  <a:txBody>
                    <a:bodyPr/>
                    <a:lstStyle/>
                    <a:p>
                      <a:r>
                        <a:rPr lang="nl-NL" sz="2000" kern="1200" smtClean="0">
                          <a:solidFill>
                            <a:schemeClr val="dk1"/>
                          </a:solidFill>
                          <a:effectLst/>
                          <a:latin typeface="+mn-lt"/>
                          <a:ea typeface="+mn-ea"/>
                          <a:cs typeface="+mn-cs"/>
                        </a:rPr>
                        <a:t>communicatief vaardig</a:t>
                      </a:r>
                      <a:endParaRPr lang="nl-NL"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2000" kern="1200" dirty="0" smtClean="0">
                          <a:solidFill>
                            <a:schemeClr val="dk1"/>
                          </a:solidFill>
                          <a:effectLst/>
                          <a:latin typeface="+mn-lt"/>
                          <a:ea typeface="+mn-ea"/>
                          <a:cs typeface="+mn-cs"/>
                        </a:rPr>
                        <a:t>flexibel</a:t>
                      </a:r>
                      <a:endParaRPr lang="nl-NL" sz="2000" dirty="0" smtClean="0"/>
                    </a:p>
                    <a:p>
                      <a:endParaRPr lang="nl-NL" sz="2000" dirty="0"/>
                    </a:p>
                  </a:txBody>
                  <a:tcPr/>
                </a:tc>
              </a:tr>
            </a:tbl>
          </a:graphicData>
        </a:graphic>
      </p:graphicFrame>
    </p:spTree>
    <p:extLst>
      <p:ext uri="{BB962C8B-B14F-4D97-AF65-F5344CB8AC3E}">
        <p14:creationId xmlns:p14="http://schemas.microsoft.com/office/powerpoint/2010/main" val="3199308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Opdracht: Verdeel </a:t>
            </a:r>
            <a:r>
              <a:rPr lang="nl-NL" dirty="0"/>
              <a:t>de rollen binnen je </a:t>
            </a:r>
            <a:r>
              <a:rPr lang="nl-NL" dirty="0" smtClean="0"/>
              <a:t>groepje:</a:t>
            </a:r>
            <a:endParaRPr lang="nl-NL" dirty="0"/>
          </a:p>
        </p:txBody>
      </p:sp>
      <p:sp>
        <p:nvSpPr>
          <p:cNvPr id="3" name="Tijdelijke aanduiding voor inhoud 2"/>
          <p:cNvSpPr>
            <a:spLocks noGrp="1"/>
          </p:cNvSpPr>
          <p:nvPr>
            <p:ph idx="1"/>
          </p:nvPr>
        </p:nvSpPr>
        <p:spPr/>
        <p:txBody>
          <a:bodyPr/>
          <a:lstStyle/>
          <a:p>
            <a:r>
              <a:rPr lang="nl-NL" dirty="0" smtClean="0"/>
              <a:t>Bedenk eerst wat jouw rol zou zijn. Waarom past deze rol bij jou? Beargumenteer je keuze:</a:t>
            </a:r>
          </a:p>
          <a:p>
            <a:pPr lvl="1">
              <a:buFont typeface="Courier New" panose="02070309020205020404" pitchFamily="49" charset="0"/>
              <a:buChar char="o"/>
            </a:pPr>
            <a:r>
              <a:rPr lang="nl-NL" dirty="0" smtClean="0"/>
              <a:t>Op basis van je competentieprofiel,</a:t>
            </a:r>
          </a:p>
          <a:p>
            <a:pPr lvl="1">
              <a:buFont typeface="Courier New" panose="02070309020205020404" pitchFamily="49" charset="0"/>
              <a:buChar char="o"/>
            </a:pPr>
            <a:r>
              <a:rPr lang="nl-NL" dirty="0" smtClean="0"/>
              <a:t>Op basis van andere ervaringen of voorbeelden.</a:t>
            </a:r>
          </a:p>
          <a:p>
            <a:r>
              <a:rPr lang="nl-NL" dirty="0" smtClean="0"/>
              <a:t>Wissel daarna uit: ben je het eens met de keuzes van je groepsgenoten? Waarom wel/niet?</a:t>
            </a:r>
          </a:p>
          <a:p>
            <a:r>
              <a:rPr lang="nl-NL" dirty="0" smtClean="0"/>
              <a:t>Elke rol kan maar één keer gekozen worden!</a:t>
            </a:r>
            <a:endParaRPr lang="nl-NL" dirty="0"/>
          </a:p>
          <a:p>
            <a:endParaRPr lang="nl-NL" dirty="0"/>
          </a:p>
        </p:txBody>
      </p:sp>
    </p:spTree>
    <p:extLst>
      <p:ext uri="{BB962C8B-B14F-4D97-AF65-F5344CB8AC3E}">
        <p14:creationId xmlns:p14="http://schemas.microsoft.com/office/powerpoint/2010/main" val="2616483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600</Words>
  <Application>Microsoft Office PowerPoint</Application>
  <PresentationFormat>Diavoorstelling (4:3)</PresentationFormat>
  <Paragraphs>82</Paragraphs>
  <Slides>8</Slides>
  <Notes>6</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8</vt:i4>
      </vt:variant>
    </vt:vector>
  </HeadingPairs>
  <TitlesOfParts>
    <vt:vector size="14" baseType="lpstr">
      <vt:lpstr>Arial</vt:lpstr>
      <vt:lpstr>Calibri</vt:lpstr>
      <vt:lpstr>Courier New</vt:lpstr>
      <vt:lpstr>Times New Roman</vt:lpstr>
      <vt:lpstr>Wingdings</vt:lpstr>
      <vt:lpstr>Kantoorthema</vt:lpstr>
      <vt:lpstr>Lessenreeks: Beter Bèta Bewust </vt:lpstr>
      <vt:lpstr>Hoortoestel voor Peter</vt:lpstr>
      <vt:lpstr>PowerPoint-presentatie</vt:lpstr>
      <vt:lpstr>PowerPoint-presentatie</vt:lpstr>
      <vt:lpstr>PowerPoint-presentatie</vt:lpstr>
      <vt:lpstr>Opdracht: Welke eigenschappen horen bij welke rol?</vt:lpstr>
      <vt:lpstr>Welke eigenschappen horen bij welke rol?</vt:lpstr>
      <vt:lpstr>Opdracht: Verdeel de rollen binnen je groepje: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JIPT</dc:creator>
  <cp:lastModifiedBy>ruud woltman</cp:lastModifiedBy>
  <cp:revision>82</cp:revision>
  <dcterms:created xsi:type="dcterms:W3CDTF">2016-03-02T14:33:39Z</dcterms:created>
  <dcterms:modified xsi:type="dcterms:W3CDTF">2016-05-16T12:29:17Z</dcterms:modified>
</cp:coreProperties>
</file>